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9144000"/>
  <p:notesSz cx="6858000" cy="9144000"/>
  <p:embeddedFontLst>
    <p:embeddedFont>
      <p:font typeface="Atkinson Hyperlegible"/>
      <p:regular r:id="rId28"/>
      <p:bold r:id="rId29"/>
      <p:italic r:id="rId30"/>
      <p:boldItalic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9AA0A6"/>
          </p15:clr>
        </p15:guide>
        <p15:guide id="3" pos="34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  <p:guide pos="3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AtkinsonHyperlegible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tkinsonHyperlegibl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tkinsonHyperlegible-boldItalic.fntdata"/><Relationship Id="rId30" Type="http://schemas.openxmlformats.org/officeDocument/2006/relationships/font" Target="fonts/AtkinsonHyperlegible-italic.fntdata"/><Relationship Id="rId11" Type="http://schemas.openxmlformats.org/officeDocument/2006/relationships/slide" Target="slides/slide6.xml"/><Relationship Id="rId33" Type="http://schemas.openxmlformats.org/officeDocument/2006/relationships/font" Target="fonts/OpenSans-bold.fntdata"/><Relationship Id="rId10" Type="http://schemas.openxmlformats.org/officeDocument/2006/relationships/slide" Target="slides/slide5.xml"/><Relationship Id="rId32" Type="http://schemas.openxmlformats.org/officeDocument/2006/relationships/font" Target="fonts/OpenSans-regular.fntdata"/><Relationship Id="rId13" Type="http://schemas.openxmlformats.org/officeDocument/2006/relationships/slide" Target="slides/slide8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34" Type="http://schemas.openxmlformats.org/officeDocument/2006/relationships/font" Target="fonts/OpenSans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Good afternoon.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I’m Martin Glancy from the Defra Accessibility Team. My colleague Joe Lamyman is also on the call.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Is there anyone who can’t see these slides clearly?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[Describe yourself if needed].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Today I’ll be spending 10 minutes introducing website accessibility.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Let’s start with some facts about accessibility.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22a269b3f_0_3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22a269b3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Making maps accessible is hard - given the current state of the art.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 they are used for a number of functions - to display information, as an interface for location and for both when querying data sets.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I’m not aiming to give detailed guidance in 10 minutes but here are a few thoughts about an approach.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22a269b3f_0_4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22a269b3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f22a269b3f_0_6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f22a269b3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can search using many different ways of giving a location. The map’s not the main interface.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appreciate that not all mapping functions will work in this simple way but do try to provide accessible ways to avoid things like clicking on a map.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22a269b3f_0_10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22a269b3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This might be a slightly unfair example - I won’t name it -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I can search for a place and it’s found but I don’t get any indication tht there’s relevant information unless I draw a shape.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22a269b3f_0_7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22a269b3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Location: postcode, region, placename, grid reference, device location, a reference number from </a:t>
            </a:r>
            <a:r>
              <a:rPr lang="en-GB"/>
              <a:t>another</a:t>
            </a:r>
            <a:r>
              <a:rPr lang="en-GB"/>
              <a:t> system.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the results of a query: yes, you can apply for permit here; no, there are no water action plans here.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Document: here’s a list of all the marine plans for sea area dogger bank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22a269b3f_0_4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22a269b3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22a269b3f_0_6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f22a269b3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text is tiny and the contrast is poor.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22a269b3f_0_9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22a269b3f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Could this map be made </a:t>
            </a:r>
            <a:r>
              <a:rPr lang="en-GB"/>
              <a:t>clearer</a:t>
            </a:r>
            <a:r>
              <a:rPr lang="en-GB"/>
              <a:t> for people with poor vision?</a:t>
            </a:r>
            <a:br>
              <a:rPr lang="en-GB"/>
            </a:br>
            <a:r>
              <a:rPr lang="en-GB"/>
              <a:t>Is the </a:t>
            </a:r>
            <a:r>
              <a:rPr lang="en-GB"/>
              <a:t>choice</a:t>
            </a:r>
            <a:r>
              <a:rPr lang="en-GB"/>
              <a:t> of colours OK for people with colour blindness?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22a269b3f_0_7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f22a269b3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first iteration of these filter controls did not work with the keyboard.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current iteration does.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22a269b3f_0_5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22a269b3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won’t know if it’s accessible unless you get it tested.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 checks </a:t>
            </a:r>
            <a:r>
              <a:rPr lang="en-GB"/>
              <a:t>you</a:t>
            </a:r>
            <a:r>
              <a:rPr lang="en-GB"/>
              <a:t> can do: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Operate with keyboard only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Zooming the text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Correct use of links and headings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Checking for basic plain English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“Eat your own dog food” - try a typical user journey, including triggering errors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Try it on different screens, tablets and mobiles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Check for timeouts or popups that can’t easily be disabled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f22a269b3f_0_1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f22a269b3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14 million disabled people in the UK (Family Resources Survey: 2020)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That’s a lot of us.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f22a269b3f_0_10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f22a269b3f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other people are working with you: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Defining requirements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Supplying content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Creating text or documents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Ask the ‘A’ question - is this accessible? Has it been checked?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bc9ef0c618_0_5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bc9ef0c61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These are the things you need to do.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c9ef0c618_0_9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bc9ef0c618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22a269b3f_0_9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22a269b3f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It’s about 1 in 200 for females.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f22a269b3f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f22a269b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Accessibility is not just about screen readers. </a:t>
            </a:r>
            <a:br>
              <a:rPr lang="en-GB"/>
            </a:br>
            <a:r>
              <a:rPr lang="en-GB"/>
              <a:t>You might: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break your arm or wrist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get repetitive strain injury (RSI)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injure an eye or develop an eye condition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You might prefer to use different screen colours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need to use the application on a phone or tablet (on a train, or whilst moving)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get older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 all disabilities are permanent.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22a269b3f_0_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f22a269b3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 may surprise you to know that 60% of people without disabilities use some kind of accessibility feature.</a:t>
            </a:r>
            <a:br>
              <a:rPr lang="en-GB"/>
            </a:br>
            <a:r>
              <a:rPr lang="en-GB"/>
              <a:t>For example, video captions, text zoom, dark mode, tabbing between form fields.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You probably use some of these.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f22a269b3f_0_3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f22a269b3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 given all of the people who might benefit from accessibility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question might be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 who do you want to exclude from using your website?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Regulations came into force in September 2018 - 3 years ago.</a:t>
            </a:r>
            <a:br>
              <a:rPr lang="en-GB"/>
            </a:br>
            <a:r>
              <a:rPr lang="en-GB"/>
              <a:t>Websites that existed before the act had until last September to comply.</a:t>
            </a:r>
            <a:br>
              <a:rPr lang="en-GB"/>
            </a:br>
            <a:r>
              <a:rPr lang="en-GB"/>
              <a:t>Mobile apps compliant by June 2021.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There’s g</a:t>
            </a:r>
            <a:r>
              <a:rPr lang="en-GB"/>
              <a:t>uidance on GOV.UK.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22a269b3f_0_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22a269b3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But hang on… maps are exempt, aren’t they?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public sector requirements do provide for an exemption for “online maps and mapping services”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It’s a little more complicated than that.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22a269b3f_0_2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22a269b3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Equality Act came into force 11 years ago. It’s still the </a:t>
            </a:r>
            <a:r>
              <a:rPr lang="en-GB"/>
              <a:t>overriding</a:t>
            </a:r>
            <a:r>
              <a:rPr lang="en-GB"/>
              <a:t> </a:t>
            </a:r>
            <a:r>
              <a:rPr lang="en-GB"/>
              <a:t>legislation</a:t>
            </a:r>
            <a:r>
              <a:rPr lang="en-GB"/>
              <a:t> for </a:t>
            </a:r>
            <a:r>
              <a:rPr lang="en-GB"/>
              <a:t>accessibility</a:t>
            </a: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GDS Service Standard may apply to your service. It pre-dates the public </a:t>
            </a:r>
            <a:r>
              <a:rPr lang="en-GB"/>
              <a:t>sector</a:t>
            </a:r>
            <a:r>
              <a:rPr lang="en-GB"/>
              <a:t> regulations. </a:t>
            </a:r>
            <a:r>
              <a:rPr lang="en-GB"/>
              <a:t>It may apply through spend control for some projects.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maps exemption was intended for very small public bodies such as small councils, not for large well-funded bodies.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It’s our position that you should aim to not rely on that exemption.</a:t>
            </a:r>
            <a:br>
              <a:rPr lang="en-GB"/>
            </a:br>
            <a:br>
              <a:rPr lang="en-GB"/>
            </a:br>
            <a:r>
              <a:rPr lang="en-GB"/>
              <a:t>In any case, the rest of your site isn’t exempt - so search, text, documents etc - And in addition to the map you’ll need to provide essential information in an accessible digital format.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43434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0" y="992775"/>
            <a:ext cx="91440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" name="Google Shape;13;p2"/>
          <p:cNvSpPr txBox="1"/>
          <p:nvPr>
            <p:ph idx="2" type="body"/>
          </p:nvPr>
        </p:nvSpPr>
        <p:spPr>
          <a:xfrm>
            <a:off x="185400" y="6243200"/>
            <a:ext cx="922200" cy="38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b="1"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tkinson Hyperlegible"/>
              <a:buNone/>
              <a:defRPr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tkinson Hyperlegible"/>
              <a:buNone/>
              <a:defRPr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tkinson Hyperlegible"/>
              <a:buNone/>
              <a:defRPr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tkinson Hyperlegible"/>
              <a:buNone/>
              <a:defRPr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tkinson Hyperlegible"/>
              <a:buNone/>
              <a:defRPr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tkinson Hyperlegible"/>
              <a:buNone/>
              <a:defRPr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tkinson Hyperlegible"/>
              <a:buNone/>
              <a:defRPr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tkinson Hyperlegible"/>
              <a:buNone/>
              <a:defRPr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311700" y="1536633"/>
            <a:ext cx="57111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None/>
              <a:defRPr sz="36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None/>
              <a:defRPr sz="36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None/>
              <a:defRPr sz="36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None/>
              <a:defRPr sz="36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None/>
              <a:defRPr sz="36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None/>
              <a:defRPr sz="36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None/>
              <a:defRPr sz="36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None/>
              <a:defRPr sz="36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pen Sans"/>
              <a:buNone/>
              <a:defRPr sz="2400"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pen Sans"/>
              <a:buChar char="●"/>
              <a:defRPr sz="1200"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Open Sans"/>
              <a:buChar char="○"/>
              <a:defRPr sz="1200"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Open Sans"/>
              <a:buChar char="■"/>
              <a:defRPr sz="12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Atkinson Hyperlegible"/>
              <a:buNone/>
              <a:defRPr sz="48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Atkinson Hyperlegible"/>
              <a:buNone/>
              <a:defRPr sz="48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Atkinson Hyperlegible"/>
              <a:buNone/>
              <a:defRPr sz="48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Atkinson Hyperlegible"/>
              <a:buNone/>
              <a:defRPr sz="48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Atkinson Hyperlegible"/>
              <a:buNone/>
              <a:defRPr sz="48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Atkinson Hyperlegible"/>
              <a:buNone/>
              <a:defRPr sz="48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Atkinson Hyperlegible"/>
              <a:buNone/>
              <a:defRPr sz="48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Atkinson Hyperlegible"/>
              <a:buNone/>
              <a:defRPr sz="4800"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tkinson Hyperlegible"/>
              <a:buNone/>
              <a:defRPr i="0" sz="2800" u="none" cap="none" strike="noStrike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tkinson Hyperlegible"/>
              <a:buChar char="●"/>
              <a:defRPr i="0" sz="1800" u="none" cap="none" strike="noStrike">
                <a:solidFill>
                  <a:schemeClr val="dk2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tkinson Hyperlegible"/>
              <a:buChar char="○"/>
              <a:defRPr i="0" sz="1400" u="none" cap="none" strike="noStrike">
                <a:solidFill>
                  <a:schemeClr val="dk2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tkinson Hyperlegible"/>
              <a:buChar char="■"/>
              <a:defRPr i="0" sz="1400" u="none" cap="none" strike="noStrike">
                <a:solidFill>
                  <a:schemeClr val="dk2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tkinson Hyperlegible"/>
              <a:buChar char="●"/>
              <a:defRPr i="0" sz="1400" u="none" cap="none" strike="noStrike">
                <a:solidFill>
                  <a:schemeClr val="dk2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tkinson Hyperlegible"/>
              <a:buChar char="○"/>
              <a:defRPr i="0" sz="1400" u="none" cap="none" strike="noStrike">
                <a:solidFill>
                  <a:schemeClr val="dk2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tkinson Hyperlegible"/>
              <a:buChar char="■"/>
              <a:defRPr i="0" sz="1400" u="none" cap="none" strike="noStrike">
                <a:solidFill>
                  <a:schemeClr val="dk2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tkinson Hyperlegible"/>
              <a:buChar char="●"/>
              <a:defRPr i="0" sz="1400" u="none" cap="none" strike="noStrike">
                <a:solidFill>
                  <a:schemeClr val="dk2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tkinson Hyperlegible"/>
              <a:buChar char="○"/>
              <a:defRPr i="0" sz="1400" u="none" cap="none" strike="noStrike">
                <a:solidFill>
                  <a:schemeClr val="dk2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tkinson Hyperlegible"/>
              <a:buChar char="■"/>
              <a:defRPr i="0" sz="1400" u="none" cap="none" strike="noStrike">
                <a:solidFill>
                  <a:schemeClr val="dk2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3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0" y="992775"/>
            <a:ext cx="91440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7200"/>
              <a:t>Website map </a:t>
            </a:r>
            <a:br>
              <a:rPr lang="en-GB" sz="7200"/>
            </a:br>
            <a:r>
              <a:rPr lang="en-GB" sz="7200"/>
              <a:t>accessibility</a:t>
            </a:r>
            <a:r>
              <a:rPr lang="en-GB" sz="6000"/>
              <a:t> </a:t>
            </a:r>
            <a:endParaRPr sz="6000"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4159833"/>
            <a:ext cx="8520600" cy="10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Defra Accessibility Team</a:t>
            </a:r>
            <a:endParaRPr/>
          </a:p>
        </p:txBody>
      </p:sp>
      <p:sp>
        <p:nvSpPr>
          <p:cNvPr id="57" name="Google Shape;57;p13"/>
          <p:cNvSpPr txBox="1"/>
          <p:nvPr>
            <p:ph idx="2" type="body"/>
          </p:nvPr>
        </p:nvSpPr>
        <p:spPr>
          <a:xfrm>
            <a:off x="185400" y="6243200"/>
            <a:ext cx="1445100" cy="38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v1.1 Maps</a:t>
            </a:r>
            <a:endParaRPr b="1"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 rotWithShape="1">
          <a:blip r:embed="rId3">
            <a:alphaModFix/>
          </a:blip>
          <a:srcRect b="7665" l="5998" r="13596" t="3721"/>
          <a:stretch/>
        </p:blipFill>
        <p:spPr>
          <a:xfrm>
            <a:off x="4586100" y="0"/>
            <a:ext cx="45579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"/>
          <p:cNvSpPr txBox="1"/>
          <p:nvPr/>
        </p:nvSpPr>
        <p:spPr>
          <a:xfrm>
            <a:off x="536100" y="1274100"/>
            <a:ext cx="40500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0">
                <a:latin typeface="Atkinson Hyperlegible"/>
                <a:ea typeface="Atkinson Hyperlegible"/>
                <a:cs typeface="Atkinson Hyperlegible"/>
                <a:sym typeface="Atkinson Hyperlegible"/>
              </a:rPr>
              <a:t>Making maps accessible is hard</a:t>
            </a:r>
            <a:endParaRPr b="1" sz="60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/>
        </p:nvSpPr>
        <p:spPr>
          <a:xfrm>
            <a:off x="540000" y="1027800"/>
            <a:ext cx="8604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1. </a:t>
            </a: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It’s not always about the map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sp>
        <p:nvSpPr>
          <p:cNvPr id="115" name="Google Shape;115;p23"/>
          <p:cNvSpPr txBox="1"/>
          <p:nvPr/>
        </p:nvSpPr>
        <p:spPr>
          <a:xfrm>
            <a:off x="540000" y="3668900"/>
            <a:ext cx="8604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latin typeface="Atkinson Hyperlegible"/>
                <a:ea typeface="Atkinson Hyperlegible"/>
                <a:cs typeface="Atkinson Hyperlegible"/>
                <a:sym typeface="Atkinson Hyperlegible"/>
              </a:rPr>
              <a:t>What task does the </a:t>
            </a:r>
            <a:br>
              <a:rPr b="1" lang="en-GB" sz="4800">
                <a:latin typeface="Atkinson Hyperlegible"/>
                <a:ea typeface="Atkinson Hyperlegible"/>
                <a:cs typeface="Atkinson Hyperlegible"/>
                <a:sym typeface="Atkinson Hyperlegible"/>
              </a:rPr>
            </a:br>
            <a:r>
              <a:rPr b="1" lang="en-GB" sz="4800">
                <a:latin typeface="Atkinson Hyperlegible"/>
                <a:ea typeface="Atkinson Hyperlegible"/>
                <a:cs typeface="Atkinson Hyperlegible"/>
                <a:sym typeface="Atkinson Hyperlegible"/>
              </a:rPr>
              <a:t>user need to do?</a:t>
            </a:r>
            <a:endParaRPr b="1" sz="48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6362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619" y="275675"/>
            <a:ext cx="5994581" cy="4331413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6" name="Google Shape;12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00" y="2295413"/>
            <a:ext cx="5823600" cy="4331412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/>
        </p:nvSpPr>
        <p:spPr>
          <a:xfrm>
            <a:off x="540000" y="1890900"/>
            <a:ext cx="77997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Char char="●"/>
            </a:pPr>
            <a:r>
              <a:rPr lang="en-GB" sz="3600">
                <a:latin typeface="Atkinson Hyperlegible"/>
                <a:ea typeface="Atkinson Hyperlegible"/>
                <a:cs typeface="Atkinson Hyperlegible"/>
                <a:sym typeface="Atkinson Hyperlegible"/>
              </a:rPr>
              <a:t>give a location without clicking on a map?</a:t>
            </a:r>
            <a:endParaRPr sz="36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Char char="●"/>
            </a:pPr>
            <a:r>
              <a:rPr lang="en-GB" sz="3600">
                <a:latin typeface="Atkinson Hyperlegible"/>
                <a:ea typeface="Atkinson Hyperlegible"/>
                <a:cs typeface="Atkinson Hyperlegible"/>
                <a:sym typeface="Atkinson Hyperlegible"/>
              </a:rPr>
              <a:t>get the results of a query without seeing a map?</a:t>
            </a:r>
            <a:endParaRPr sz="36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Font typeface="Atkinson Hyperlegible"/>
              <a:buChar char="●"/>
            </a:pPr>
            <a:r>
              <a:rPr lang="en-GB" sz="3600">
                <a:latin typeface="Atkinson Hyperlegible"/>
                <a:ea typeface="Atkinson Hyperlegible"/>
                <a:cs typeface="Atkinson Hyperlegible"/>
                <a:sym typeface="Atkinson Hyperlegible"/>
              </a:rPr>
              <a:t>access documents without drawing a polygon? </a:t>
            </a:r>
            <a:endParaRPr sz="36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sp>
        <p:nvSpPr>
          <p:cNvPr id="132" name="Google Shape;132;p26"/>
          <p:cNvSpPr txBox="1"/>
          <p:nvPr/>
        </p:nvSpPr>
        <p:spPr>
          <a:xfrm>
            <a:off x="540000" y="493900"/>
            <a:ext cx="8604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Can I...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/>
        </p:nvSpPr>
        <p:spPr>
          <a:xfrm>
            <a:off x="540000" y="1027800"/>
            <a:ext cx="8604000" cy="46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2</a:t>
            </a: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. Make it more accessible even if it’s not fully accessible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6310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00" y="368150"/>
            <a:ext cx="7849975" cy="582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0"/>
          <p:cNvPicPr preferRelativeResize="0"/>
          <p:nvPr/>
        </p:nvPicPr>
        <p:blipFill rotWithShape="1">
          <a:blip r:embed="rId3">
            <a:alphaModFix/>
          </a:blip>
          <a:srcRect b="14346" l="2764" r="10301" t="0"/>
          <a:stretch/>
        </p:blipFill>
        <p:spPr>
          <a:xfrm>
            <a:off x="540004" y="1298004"/>
            <a:ext cx="8206224" cy="426200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1"/>
          <p:cNvSpPr txBox="1"/>
          <p:nvPr/>
        </p:nvSpPr>
        <p:spPr>
          <a:xfrm>
            <a:off x="540000" y="1027800"/>
            <a:ext cx="8604000" cy="46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3</a:t>
            </a: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. Get it tested and learn how to do basic checks yourself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40000" y="2228400"/>
            <a:ext cx="8604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14 million disabled people in the UK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/>
        </p:nvSpPr>
        <p:spPr>
          <a:xfrm>
            <a:off x="540000" y="1027800"/>
            <a:ext cx="8604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4</a:t>
            </a: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. Ask the ‘A’ question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>
            <a:off x="540000" y="3821300"/>
            <a:ext cx="8604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latin typeface="Atkinson Hyperlegible"/>
                <a:ea typeface="Atkinson Hyperlegible"/>
                <a:cs typeface="Atkinson Hyperlegible"/>
                <a:sym typeface="Atkinson Hyperlegible"/>
              </a:rPr>
              <a:t>Is this accessible?</a:t>
            </a:r>
            <a:r>
              <a:rPr b="1" lang="en-GB" sz="4800">
                <a:latin typeface="Atkinson Hyperlegible"/>
                <a:ea typeface="Atkinson Hyperlegible"/>
                <a:cs typeface="Atkinson Hyperlegible"/>
                <a:sym typeface="Atkinson Hyperlegible"/>
              </a:rPr>
              <a:t>?</a:t>
            </a:r>
            <a:endParaRPr b="1" sz="48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/>
          <p:nvPr>
            <p:ph idx="1" type="body"/>
          </p:nvPr>
        </p:nvSpPr>
        <p:spPr>
          <a:xfrm>
            <a:off x="540000" y="2003775"/>
            <a:ext cx="8604000" cy="40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AutoNum type="arabicPeriod"/>
            </a:pPr>
            <a:r>
              <a:rPr lang="en-GB" sz="3600">
                <a:solidFill>
                  <a:srgbClr val="434343"/>
                </a:solidFill>
              </a:rPr>
              <a:t>Make the task and information accessible, even if the map isn’t.</a:t>
            </a:r>
            <a:endParaRPr sz="3600">
              <a:solidFill>
                <a:srgbClr val="434343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AutoNum type="arabicPeriod"/>
            </a:pPr>
            <a:r>
              <a:rPr lang="en-GB" sz="3600">
                <a:solidFill>
                  <a:srgbClr val="434343"/>
                </a:solidFill>
              </a:rPr>
              <a:t>Get an accessibility audit done.</a:t>
            </a:r>
            <a:endParaRPr sz="3600">
              <a:solidFill>
                <a:srgbClr val="434343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AutoNum type="arabicPeriod"/>
            </a:pPr>
            <a:r>
              <a:rPr lang="en-GB" sz="3600">
                <a:solidFill>
                  <a:srgbClr val="434343"/>
                </a:solidFill>
              </a:rPr>
              <a:t>Make a plan to fix any issues.</a:t>
            </a:r>
            <a:endParaRPr sz="3600">
              <a:solidFill>
                <a:srgbClr val="434343"/>
              </a:solidFill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AutoNum type="arabicPeriod"/>
            </a:pPr>
            <a:r>
              <a:rPr lang="en-GB" sz="3600">
                <a:solidFill>
                  <a:srgbClr val="434343"/>
                </a:solidFill>
              </a:rPr>
              <a:t>Publish an accessibility statement using the GDS template.</a:t>
            </a:r>
            <a:endParaRPr sz="3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169" name="Google Shape;169;p33"/>
          <p:cNvSpPr txBox="1"/>
          <p:nvPr/>
        </p:nvSpPr>
        <p:spPr>
          <a:xfrm>
            <a:off x="540000" y="493900"/>
            <a:ext cx="86040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100">
                <a:latin typeface="Atkinson Hyperlegible"/>
                <a:ea typeface="Atkinson Hyperlegible"/>
                <a:cs typeface="Atkinson Hyperlegible"/>
                <a:sym typeface="Atkinson Hyperlegible"/>
              </a:rPr>
              <a:t>In summary</a:t>
            </a:r>
            <a:endParaRPr b="1" sz="71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/>
          <p:nvPr>
            <p:ph idx="1" type="body"/>
          </p:nvPr>
        </p:nvSpPr>
        <p:spPr>
          <a:xfrm>
            <a:off x="540000" y="1975550"/>
            <a:ext cx="8378100" cy="41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3600"/>
              <a:t>There’s excellent guidance on GOV.UK.</a:t>
            </a:r>
            <a:endParaRPr sz="3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3600"/>
              <a:t>If you need help or advice contact us</a:t>
            </a:r>
            <a:br>
              <a:rPr lang="en-GB" sz="3600"/>
            </a:br>
            <a:r>
              <a:rPr b="1" lang="en-GB" sz="3600"/>
              <a:t>accessibility@defra.gov.uk</a:t>
            </a:r>
            <a:endParaRPr sz="3000"/>
          </a:p>
        </p:txBody>
      </p:sp>
      <p:sp>
        <p:nvSpPr>
          <p:cNvPr id="175" name="Google Shape;175;p34"/>
          <p:cNvSpPr txBox="1"/>
          <p:nvPr/>
        </p:nvSpPr>
        <p:spPr>
          <a:xfrm>
            <a:off x="540000" y="493900"/>
            <a:ext cx="8604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Get advice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540000" y="927750"/>
            <a:ext cx="8604000" cy="50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1 in 12 males (8%) are c</a:t>
            </a: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olour blind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  <a:p>
            <a:pPr indent="0" lvl="0" marL="0" rtl="0" algn="l">
              <a:spcBef>
                <a:spcPts val="3000"/>
              </a:spcBef>
              <a:spcAft>
                <a:spcPts val="0"/>
              </a:spcAft>
              <a:buNone/>
            </a:pP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A total of 3 million people in the UK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437" y="960050"/>
            <a:ext cx="6062724" cy="54624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0" y="152400"/>
            <a:ext cx="9144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000">
                <a:latin typeface="Atkinson Hyperlegible"/>
                <a:ea typeface="Atkinson Hyperlegible"/>
                <a:cs typeface="Atkinson Hyperlegible"/>
                <a:sym typeface="Atkinson Hyperlegible"/>
              </a:rPr>
              <a:t>Not all disabilities are permanent</a:t>
            </a:r>
            <a:endParaRPr b="1" sz="40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/>
        </p:nvSpPr>
        <p:spPr>
          <a:xfrm>
            <a:off x="540000" y="550325"/>
            <a:ext cx="8604000" cy="57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latin typeface="Atkinson Hyperlegible"/>
                <a:ea typeface="Atkinson Hyperlegible"/>
                <a:cs typeface="Atkinson Hyperlegible"/>
                <a:sym typeface="Atkinson Hyperlegible"/>
              </a:rPr>
              <a:t>60% of people without disabilities use some kind of accessibility feature</a:t>
            </a:r>
            <a:endParaRPr b="1" sz="72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/>
        </p:nvSpPr>
        <p:spPr>
          <a:xfrm>
            <a:off x="540000" y="556363"/>
            <a:ext cx="4017900" cy="57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0">
                <a:latin typeface="Atkinson Hyperlegible"/>
                <a:ea typeface="Atkinson Hyperlegible"/>
                <a:cs typeface="Atkinson Hyperlegible"/>
                <a:sym typeface="Atkinson Hyperlegible"/>
              </a:rPr>
              <a:t>Who do you want to exclude from using your website?</a:t>
            </a:r>
            <a:endParaRPr b="1" sz="6000"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pic>
        <p:nvPicPr>
          <p:cNvPr id="84" name="Google Shape;8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86000" y="0"/>
            <a:ext cx="4558001" cy="683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522750" y="466375"/>
            <a:ext cx="86211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GB" sz="4500"/>
              <a:t>A</a:t>
            </a:r>
            <a:r>
              <a:rPr b="1" lang="en-GB" sz="4500"/>
              <a:t>ccessibility is the law</a:t>
            </a:r>
            <a:endParaRPr b="1" sz="4500"/>
          </a:p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522750" y="1439325"/>
            <a:ext cx="8268600" cy="46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434343"/>
                </a:solidFill>
              </a:rPr>
              <a:t>Public sector websites must:</a:t>
            </a:r>
            <a:endParaRPr sz="3000">
              <a:solidFill>
                <a:srgbClr val="434343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3000"/>
              <a:buChar char="●"/>
            </a:pPr>
            <a:r>
              <a:rPr lang="en-GB" sz="3000">
                <a:solidFill>
                  <a:srgbClr val="434343"/>
                </a:solidFill>
              </a:rPr>
              <a:t>be accessible to </a:t>
            </a:r>
            <a:r>
              <a:rPr lang="en-GB" sz="3000">
                <a:solidFill>
                  <a:srgbClr val="434343"/>
                </a:solidFill>
              </a:rPr>
              <a:t>level AA of the Web Content Accessibility Guidelines (WCAG) v2.1</a:t>
            </a:r>
            <a:endParaRPr sz="3000">
              <a:solidFill>
                <a:srgbClr val="434343"/>
              </a:solidFill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●"/>
            </a:pPr>
            <a:r>
              <a:rPr lang="en-GB" sz="3000">
                <a:solidFill>
                  <a:srgbClr val="434343"/>
                </a:solidFill>
              </a:rPr>
              <a:t>publish an accessibility statement</a:t>
            </a:r>
            <a:endParaRPr sz="3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br>
              <a:rPr lang="en-GB" sz="3000">
                <a:solidFill>
                  <a:srgbClr val="434343"/>
                </a:solidFill>
              </a:rPr>
            </a:br>
            <a:r>
              <a:rPr lang="en-GB" sz="3000">
                <a:solidFill>
                  <a:srgbClr val="434343"/>
                </a:solidFill>
              </a:rPr>
              <a:t>‘Websites’ includes intranets, extranets, outsourced sites, SaaS, mobile apps and staff-only applications.</a:t>
            </a:r>
            <a:endParaRPr sz="30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/>
        </p:nvSpPr>
        <p:spPr>
          <a:xfrm>
            <a:off x="540000" y="2228400"/>
            <a:ext cx="8604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Maps are exempt, aren’t they</a:t>
            </a:r>
            <a:r>
              <a:rPr b="1" lang="en-GB" sz="7200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?</a:t>
            </a:r>
            <a:endParaRPr b="1" sz="7200">
              <a:solidFill>
                <a:srgbClr val="FFFFFF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/>
        </p:nvSpPr>
        <p:spPr>
          <a:xfrm>
            <a:off x="0" y="586800"/>
            <a:ext cx="9144000" cy="1015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52200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400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Equality Act 2010</a:t>
            </a:r>
            <a:endParaRPr b="1" sz="5400">
              <a:solidFill>
                <a:srgbClr val="FFFFFF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sp>
        <p:nvSpPr>
          <p:cNvPr id="101" name="Google Shape;101;p21"/>
          <p:cNvSpPr txBox="1"/>
          <p:nvPr/>
        </p:nvSpPr>
        <p:spPr>
          <a:xfrm>
            <a:off x="0" y="2122075"/>
            <a:ext cx="9144000" cy="1015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52200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400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GDS Service Standard</a:t>
            </a:r>
            <a:endParaRPr b="1" sz="5400">
              <a:solidFill>
                <a:srgbClr val="FFFFFF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sp>
        <p:nvSpPr>
          <p:cNvPr id="102" name="Google Shape;102;p21"/>
          <p:cNvSpPr txBox="1"/>
          <p:nvPr/>
        </p:nvSpPr>
        <p:spPr>
          <a:xfrm>
            <a:off x="0" y="3657350"/>
            <a:ext cx="9144000" cy="1015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t" bIns="91425" lIns="52200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400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Public Sector Regulations</a:t>
            </a:r>
            <a:endParaRPr b="1" sz="5400">
              <a:solidFill>
                <a:srgbClr val="FFFFFF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sp>
        <p:nvSpPr>
          <p:cNvPr id="103" name="Google Shape;103;p21"/>
          <p:cNvSpPr txBox="1"/>
          <p:nvPr/>
        </p:nvSpPr>
        <p:spPr>
          <a:xfrm>
            <a:off x="0" y="5116425"/>
            <a:ext cx="9144000" cy="80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52200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000">
                <a:solidFill>
                  <a:srgbClr val="434343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The rest of your site isn’t exempt</a:t>
            </a:r>
            <a:endParaRPr b="1" sz="4000">
              <a:solidFill>
                <a:srgbClr val="434343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B539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